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07" r:id="rId2"/>
    <p:sldId id="585" r:id="rId3"/>
    <p:sldId id="589" r:id="rId4"/>
    <p:sldId id="611" r:id="rId5"/>
    <p:sldId id="612" r:id="rId6"/>
    <p:sldId id="613" r:id="rId7"/>
    <p:sldId id="614" r:id="rId8"/>
    <p:sldId id="61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6CA6"/>
    <a:srgbClr val="E986BC"/>
    <a:srgbClr val="A6B2DA"/>
    <a:srgbClr val="B6D7A8"/>
    <a:srgbClr val="A4C2F4"/>
    <a:srgbClr val="FAFAFA"/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610F7-A4E6-4569-9577-43D8D92C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94F837-B9A1-46CF-A224-806CB2D36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CA63CC-328A-4934-A326-5D88CB038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B1CD3B-6D0F-420E-AF2C-C822CF846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592E75-4F8F-4A3C-B04E-D52581471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52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CC872E-8F46-4362-B6CA-5D8F60A7B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043861-284F-469B-8AE6-82211D92B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CE9C7D-3E09-4473-A0E1-97001139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3F729D-61C3-4128-85BD-1217E55C1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96995B-C2CB-49AB-91B7-FEC914F66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72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CEA714A-BD9B-4FFB-BB1A-42A4C6A18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FE74C6-852C-4818-8225-44BE172E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0EC56D-9048-4E37-AF8F-D4603401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57D1E6-28B6-4208-A431-C210ED7BF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75072B-3AFA-4CDD-B3FC-8E79CF085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94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23C32C-BD7A-4DEB-86EB-79B9C58B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D73198-4153-42C2-84D0-952F2E4FB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31A9F8-1995-4CDC-A69C-108E3322E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D4C45D-53A9-4C6A-95EC-9EAAE443C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B22DCE-34F8-43E5-B853-ED98A1E3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53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9FD3BB-47DC-48AC-B9C4-30A2A990F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982FCD-F875-4EDE-9985-5AA6D6BFB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C7C354-66FE-4159-93C6-876155870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9642C6-1CA8-4592-A73E-35BF63185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903CDF-1725-4A0F-B9A1-80235DB3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01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F743B-C8E9-4C4D-B9F8-35658AF40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6475A2-0533-4E0F-BB12-59228DB819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089107-B893-4D20-B190-A05F9427B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687D693-E22D-4FC8-AF7E-2912DF887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0D065E-AB33-4F10-B75C-62095C47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B16412-0C1D-462D-A172-0A152430C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50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49DFAC-6FDB-4A81-96F1-743E46C1A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A0A441-D86C-474A-B188-14022F773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2CC9E0-BB28-4939-8A21-318F79050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0DA289F-F718-458C-91D6-496226849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DFD1AB6-05CD-4E12-8C41-7EDA39576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2A17C9D-4637-4511-95F6-88240CCB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B43C2F9-E65F-4743-8316-380334F5E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0961DD-2C20-4E55-8C2B-8792D563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04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17D4D7-E30E-4FF1-A894-EB2E5E86D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4D102AD-366A-44EF-8F8D-A35A37D63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CD4F0-FC2A-4FCE-8586-FD3AAF3F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F44AC45-6AE6-46E2-B801-CB725C1DB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87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0F200C4-BC80-4DA6-BA70-4878DB5CF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DD1E34B-C626-4019-846B-236D8D3AC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A8C8360-16AC-4006-B8CC-A902625D3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60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1ADD96-1154-4631-9B04-DD10B3D4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DB9F6A-1CF4-4188-8478-925F9BD57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95EB84A-F88D-48D6-A09A-62468608C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52C871-DA7A-40A7-8AD0-21AB3633A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B3103D-D88A-4D58-BDB1-C439AC2DB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711CFC6-8E4A-479B-828E-813704A4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19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540D4-FBA6-4577-8819-DEF2E739B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8F12CB9-B138-446F-92D9-31B0494325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42638E-C8A8-407E-80EA-231A026E4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BAD58ED-D9ED-4D07-B93D-C25E4A605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B0DF-8929-4D60-A372-F37276EE655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5A8F9F-4B88-4620-AFF2-035A130E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4D8D43-8738-4DBB-976E-11B934049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38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E47DB-C310-4D4B-BA7F-9DD3F6DB9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2485D4E-96B1-4824-91C2-3749DFA64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B3106E-1071-49B7-8269-40735BC29F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2B0DF-8929-4D60-A372-F37276EE655C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8F0DF7-13CC-41A4-BB52-7EAE174FC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8A24D1-9581-452D-A683-170AF50FE2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2999-9B8A-40E2-9899-F6DEF983E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fincup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hyperlink" Target="https://vk.com/fincu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E45211-67EA-4819-A432-C80A2407B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5176"/>
            <a:ext cx="12201939" cy="3629685"/>
          </a:xfrm>
        </p:spPr>
        <p:txBody>
          <a:bodyPr>
            <a:noAutofit/>
          </a:bodyPr>
          <a:lstStyle/>
          <a:p>
            <a:br>
              <a:rPr lang="ru-RU" sz="3200" b="1" dirty="0">
                <a:solidFill>
                  <a:srgbClr val="7030A0"/>
                </a:solidFill>
                <a:latin typeface="Helvetica" pitchFamily="2" charset="0"/>
              </a:rPr>
            </a:br>
            <a:br>
              <a:rPr lang="ru-RU" sz="3200" b="1" dirty="0">
                <a:solidFill>
                  <a:srgbClr val="7030A0"/>
                </a:solidFill>
                <a:latin typeface="Helvetica" pitchFamily="2" charset="0"/>
              </a:rPr>
            </a:br>
            <a:br>
              <a:rPr lang="ru-RU" sz="3200" b="1" dirty="0">
                <a:solidFill>
                  <a:srgbClr val="7030A0"/>
                </a:solidFill>
                <a:latin typeface="Helvetica" pitchFamily="2" charset="0"/>
              </a:rPr>
            </a:br>
            <a:r>
              <a:rPr lang="ru-RU" sz="3200" b="1" dirty="0">
                <a:solidFill>
                  <a:srgbClr val="7030A0"/>
                </a:solidFill>
                <a:latin typeface="Helvetica" pitchFamily="2" charset="0"/>
              </a:rPr>
              <a:t>Подача апелляций</a:t>
            </a:r>
            <a:br>
              <a:rPr lang="ru-RU" sz="3200" b="1" dirty="0">
                <a:solidFill>
                  <a:srgbClr val="7030A0"/>
                </a:solidFill>
                <a:latin typeface="Helvetica" pitchFamily="2" charset="0"/>
              </a:rPr>
            </a:br>
            <a:r>
              <a:rPr lang="ru-RU" sz="3200" b="1" dirty="0">
                <a:solidFill>
                  <a:srgbClr val="7030A0"/>
                </a:solidFill>
                <a:latin typeface="Helvetica" pitchFamily="2" charset="0"/>
              </a:rPr>
              <a:t>Субфедеральные кубки</a:t>
            </a:r>
            <a:br>
              <a:rPr lang="ru-RU" sz="3200" b="1" dirty="0">
                <a:solidFill>
                  <a:srgbClr val="7030A0"/>
                </a:solidFill>
                <a:latin typeface="Helvetica" pitchFamily="2" charset="0"/>
              </a:rPr>
            </a:br>
            <a:br>
              <a:rPr lang="ru-RU" sz="3200" b="1" dirty="0">
                <a:solidFill>
                  <a:srgbClr val="7030A0"/>
                </a:solidFill>
                <a:latin typeface="Helvetica" pitchFamily="2" charset="0"/>
              </a:rPr>
            </a:br>
            <a:r>
              <a:rPr lang="en-US" sz="3200" b="1" dirty="0">
                <a:solidFill>
                  <a:srgbClr val="7030A0"/>
                </a:solidFill>
                <a:latin typeface="Helvetica" pitchFamily="2" charset="0"/>
              </a:rPr>
              <a:t>III </a:t>
            </a:r>
            <a:r>
              <a:rPr lang="ru-RU" sz="3200" b="1" dirty="0">
                <a:solidFill>
                  <a:srgbClr val="7030A0"/>
                </a:solidFill>
                <a:latin typeface="Helvetica" pitchFamily="2" charset="0"/>
              </a:rPr>
              <a:t>сезон ВЧФГ</a:t>
            </a:r>
            <a:br>
              <a:rPr lang="ru-RU" sz="3200" b="1" dirty="0">
                <a:solidFill>
                  <a:srgbClr val="7030A0"/>
                </a:solidFill>
                <a:latin typeface="Helvetica" pitchFamily="2" charset="0"/>
              </a:rPr>
            </a:br>
            <a:br>
              <a:rPr lang="ru-RU" sz="3200" b="1" dirty="0">
                <a:solidFill>
                  <a:srgbClr val="7030A0"/>
                </a:solidFill>
                <a:latin typeface="Helvetica" pitchFamily="2" charset="0"/>
              </a:rPr>
            </a:br>
            <a:endParaRPr lang="ru-RU" sz="3200" b="1" dirty="0">
              <a:solidFill>
                <a:srgbClr val="7030A0"/>
              </a:solidFill>
              <a:latin typeface="Helvetica" pitchFamily="2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EA761E-DB66-4643-B405-D847A3CDBE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348445" y="-355924"/>
            <a:ext cx="1087525" cy="1784414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A348068D-A9F6-403E-BCE3-5DD385E6510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1" t="9003" r="27957"/>
          <a:stretch/>
        </p:blipFill>
        <p:spPr>
          <a:xfrm rot="5400000" flipV="1">
            <a:off x="10166042" y="4832527"/>
            <a:ext cx="1146893" cy="292490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721E127-2F4A-4851-B1F6-D571CF3FB4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247" y="0"/>
            <a:ext cx="2450237" cy="72844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F63D007-B47D-400E-B63C-2628C4F55D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967" y="0"/>
            <a:ext cx="3290279" cy="69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1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E45211-67EA-4819-A432-C80A2407B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071062"/>
            <a:ext cx="12201938" cy="696613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Helvetica" pitchFamily="2" charset="0"/>
              </a:rPr>
              <a:t>Подача апелляций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EA761E-DB66-4643-B405-D847A3CDBE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223196" y="-230675"/>
            <a:ext cx="696612" cy="11430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E61E65F-D29A-4F7F-B917-B6A39A657E2D}"/>
              </a:ext>
            </a:extLst>
          </p:cNvPr>
          <p:cNvSpPr txBox="1"/>
          <p:nvPr/>
        </p:nvSpPr>
        <p:spPr>
          <a:xfrm>
            <a:off x="388572" y="1988599"/>
            <a:ext cx="1107933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dirty="0">
                <a:latin typeface="+mj-lt"/>
              </a:rPr>
              <a:t>Подача апелляции Главному судье на турнире</a:t>
            </a:r>
            <a:r>
              <a:rPr lang="en-US" sz="2400" dirty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Субфедерального кубка</a:t>
            </a:r>
            <a:endParaRPr lang="en-US" sz="240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ru-RU" sz="2400" dirty="0">
                <a:latin typeface="+mj-lt"/>
              </a:rPr>
              <a:t>Дополнительные комментарии членов жюри</a:t>
            </a:r>
          </a:p>
          <a:p>
            <a:pPr marL="457200" indent="-457200">
              <a:buAutoNum type="arabicPeriod"/>
            </a:pPr>
            <a:r>
              <a:rPr lang="ru-RU" sz="2400" dirty="0">
                <a:latin typeface="+mj-lt"/>
              </a:rPr>
              <a:t>Подача апелляции Дирекции ВЧФГ</a:t>
            </a:r>
            <a:endParaRPr lang="en-US" sz="2400" dirty="0">
              <a:latin typeface="+mj-lt"/>
            </a:endParaRPr>
          </a:p>
          <a:p>
            <a:pPr marL="457200" indent="-457200">
              <a:buAutoNum type="arabicPeriod"/>
            </a:pPr>
            <a:r>
              <a:rPr lang="ru-RU" sz="2400" dirty="0">
                <a:latin typeface="+mj-lt"/>
              </a:rPr>
              <a:t>Возможные итоги рассмотрения апелляции в Дирекции ВЧФГ</a:t>
            </a:r>
            <a:endParaRPr lang="en-US" sz="2400" dirty="0">
              <a:latin typeface="+mj-lt"/>
            </a:endParaRPr>
          </a:p>
          <a:p>
            <a:pPr marL="457200" indent="-457200">
              <a:buAutoNum type="arabicPeriod"/>
            </a:pPr>
            <a:r>
              <a:rPr lang="ru-RU" sz="2400" dirty="0">
                <a:latin typeface="+mj-lt"/>
              </a:rPr>
              <a:t>Обстоятельства, которые не могут быть в основе апелляций команд</a:t>
            </a:r>
          </a:p>
          <a:p>
            <a:pPr marL="457200" indent="-457200">
              <a:buAutoNum type="arabicPeriod"/>
            </a:pPr>
            <a:endParaRPr lang="ru-RU" sz="2400" dirty="0">
              <a:latin typeface="+mj-lt"/>
            </a:endParaRPr>
          </a:p>
          <a:p>
            <a:pPr marL="457200" indent="-457200">
              <a:buAutoNum type="arabicPeriod"/>
            </a:pPr>
            <a:endParaRPr lang="ru-RU" sz="2400" dirty="0">
              <a:latin typeface="+mj-lt"/>
            </a:endParaRPr>
          </a:p>
          <a:p>
            <a:r>
              <a:rPr lang="ru-RU" sz="2400" i="1" dirty="0">
                <a:latin typeface="+mj-lt"/>
              </a:rPr>
              <a:t>Документ в работе, возможны изменения</a:t>
            </a:r>
            <a:endParaRPr lang="en-US" sz="2400" i="1" dirty="0">
              <a:latin typeface="+mj-lt"/>
            </a:endParaRPr>
          </a:p>
          <a:p>
            <a:pPr marL="457200" indent="-457200">
              <a:buAutoNum type="arabicPeriod"/>
            </a:pPr>
            <a:endParaRPr lang="ru-RU" sz="2400" dirty="0">
              <a:latin typeface="+mj-lt"/>
            </a:endParaRPr>
          </a:p>
          <a:p>
            <a:pPr marL="457200" indent="-457200">
              <a:buAutoNum type="arabicPeriod"/>
            </a:pPr>
            <a:endParaRPr lang="ru-RU" sz="2400" dirty="0">
              <a:latin typeface="+mj-lt"/>
            </a:endParaRPr>
          </a:p>
          <a:p>
            <a:pPr algn="l"/>
            <a:endParaRPr lang="ru-RU" sz="2400" dirty="0">
              <a:latin typeface="+mj-lt"/>
            </a:endParaRPr>
          </a:p>
          <a:p>
            <a:pPr algn="l"/>
            <a:endParaRPr lang="ru-RU" sz="2400" dirty="0">
              <a:latin typeface="+mj-lt"/>
            </a:endParaRPr>
          </a:p>
          <a:p>
            <a:pPr marL="457200" indent="-457200" algn="l">
              <a:buAutoNum type="arabicPeriod"/>
            </a:pPr>
            <a:endParaRPr lang="ru-RU" sz="2400" dirty="0">
              <a:latin typeface="+mj-lt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9A7BE80-BD4E-4935-AFAC-A7FFED1C3CA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1" t="9003" r="27957"/>
          <a:stretch/>
        </p:blipFill>
        <p:spPr>
          <a:xfrm rot="5400000" flipV="1">
            <a:off x="11170142" y="5836142"/>
            <a:ext cx="575649" cy="146806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8DAE315-C1C5-421F-ADAB-0E2CE1D01C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0"/>
            <a:ext cx="3560458" cy="75381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FF8D4B6-1D97-4B64-B727-203A6DF548A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760" y="12683"/>
            <a:ext cx="2450237" cy="72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71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EA761E-DB66-4643-B405-D847A3CDBE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223196" y="-230675"/>
            <a:ext cx="696612" cy="1143003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C48CE05-12C6-412E-B6AC-FEC1F28D6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75702"/>
            <a:ext cx="12192000" cy="63193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1. Подача апелляции Главному судье на турнире</a:t>
            </a:r>
            <a:r>
              <a:rPr lang="en-US" sz="2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 </a:t>
            </a:r>
            <a:r>
              <a:rPr lang="ru-RU" sz="2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Субфедерального кубка</a:t>
            </a:r>
            <a:endParaRPr lang="en-US" sz="2400" b="1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AF8DAF6C-13EC-4804-8C7F-DAEC03CBF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68" y="1757779"/>
            <a:ext cx="11759952" cy="4864963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1.1. Команда может подать апелляцию </a:t>
            </a: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завершения турнира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Главному судье турнира, чтобы решить вопрос нарушения правил</a:t>
            </a: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регламента.</a:t>
            </a:r>
            <a:endParaRPr lang="ru-RU" sz="18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1.2. Главный судья выносит решение на основе </a:t>
            </a:r>
            <a:r>
              <a:rPr lang="ru-RU" sz="1800" i="1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1800" i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уководства Главного судьи</a:t>
            </a:r>
            <a:r>
              <a:rPr lang="ru-RU" sz="18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1.3. Если решение ситуации отсутствует в Руководстве, Главный судья принимает наиболее справедливое со своей точки зрение решение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1.4. </a:t>
            </a:r>
            <a:r>
              <a:rPr lang="ru-RU" sz="18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ообщить о нарушении после завершившегося турнира команда не может.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942AAA0-40DF-46BC-8DEC-58F9F4C42F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0"/>
            <a:ext cx="3560458" cy="75381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7170EB5-81A3-499C-9044-F044167C05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760" y="12683"/>
            <a:ext cx="2450237" cy="72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27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EA761E-DB66-4643-B405-D847A3CDBE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223196" y="-230675"/>
            <a:ext cx="696612" cy="1143003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C48CE05-12C6-412E-B6AC-FEC1F28D6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75702"/>
            <a:ext cx="12192000" cy="63193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2. Дополнительные комментарии членов жюри</a:t>
            </a:r>
            <a:endParaRPr lang="en-US" sz="2400" b="1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AF8DAF6C-13EC-4804-8C7F-DAEC03CBF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287" y="1757779"/>
            <a:ext cx="12067713" cy="4864963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2.1. Команда может </a:t>
            </a: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окончания турнира 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попросить Главного судью дать дополнительные комментарии.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2.2. Главный судья вместе с составом жюри в этом случае </a:t>
            </a: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обязан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предоставить комментарии по поединку </a:t>
            </a: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завершения турнира.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2.3. </a:t>
            </a:r>
            <a:r>
              <a:rPr lang="ru-RU" sz="1800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частники четко формулируют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по какому поединку у них вопрос, и что они просят пояснить.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i="1" dirty="0">
                <a:effectLst/>
                <a:highlight>
                  <a:srgbClr val="C0C0C0"/>
                </a:highlight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Например: «В первом поединке коммуникативных боев между нашей и второй командой, все члены жюри поставили оценку по «форме выступления» команде номер 2, но в выступлении член жюри сказал, что у нашей команды была хорошая подача материала. Пожалуйста, поясните, почему если у нас была «хорошая подача», все члены жюри оценку все-таки поставили нашим противникам.</a:t>
            </a:r>
            <a:endParaRPr lang="ru-RU" sz="1800" dirty="0">
              <a:effectLst/>
              <a:highlight>
                <a:srgbClr val="C0C0C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2.4. Главный судья может посовещаться с жюри перед тем, как дать комментарий.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2.5. Отказ Главного судьи и жюри дать дополнительный комментарии после турнира – повод для апелляции в Дирекцию.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942AAA0-40DF-46BC-8DEC-58F9F4C42F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0"/>
            <a:ext cx="3560458" cy="75381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7170EB5-81A3-499C-9044-F044167C05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760" y="12683"/>
            <a:ext cx="2450237" cy="72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198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EA761E-DB66-4643-B405-D847A3CDBE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223196" y="-230675"/>
            <a:ext cx="696612" cy="1143003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C48CE05-12C6-412E-B6AC-FEC1F28D6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75702"/>
            <a:ext cx="12192000" cy="63193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3. Подача апелляции Дирекции ВЧФГ</a:t>
            </a:r>
            <a:r>
              <a:rPr lang="en-US" sz="2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, </a:t>
            </a:r>
            <a:r>
              <a:rPr lang="ru-RU" sz="2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случаи</a:t>
            </a:r>
            <a:endParaRPr lang="en-US" sz="2400" b="1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AF8DAF6C-13EC-4804-8C7F-DAEC03CBF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68" y="1757779"/>
            <a:ext cx="11759952" cy="4864963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каких случаях возможно</a:t>
            </a:r>
            <a:r>
              <a:rPr lang="en-US" sz="18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l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Главный судья отказался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рассматривать апелляцию команды</a:t>
            </a:r>
          </a:p>
          <a:p>
            <a:pPr marL="342900" indent="-342900" algn="l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Главный судья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ситуации, которая описана в Руководстве </a:t>
            </a: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принял решение отличающееся от предложенного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нём в ущерб одной из команд;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Главный судья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нестандартной ситуации принял решение, которое </a:t>
            </a: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прямо противоречит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Правилам или Руководству Главного судьи.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Главный судья и жюри </a:t>
            </a: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отказались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предоставить дополнительный комментарий после турнира по просьбе команды</a:t>
            </a:r>
            <a:endParaRPr lang="ru-RU" sz="1800" b="1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942AAA0-40DF-46BC-8DEC-58F9F4C42F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0"/>
            <a:ext cx="3560458" cy="75381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7170EB5-81A3-499C-9044-F044167C05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760" y="12683"/>
            <a:ext cx="2450237" cy="72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190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EA761E-DB66-4643-B405-D847A3CDBE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223196" y="-230675"/>
            <a:ext cx="696612" cy="1143003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C48CE05-12C6-412E-B6AC-FEC1F28D6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75702"/>
            <a:ext cx="12192000" cy="63193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3. Подача апелляции Дирекции ВЧФГ, отправка</a:t>
            </a:r>
            <a:endParaRPr lang="en-US" sz="2400" b="1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AF8DAF6C-13EC-4804-8C7F-DAEC03CBF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064" y="1642203"/>
            <a:ext cx="11825056" cy="5087072"/>
          </a:xfrm>
        </p:spPr>
        <p:txBody>
          <a:bodyPr>
            <a:normAutofit/>
          </a:bodyPr>
          <a:lstStyle/>
          <a:p>
            <a:pPr marL="342900" lvl="0" indent="-342900" algn="l">
              <a:lnSpc>
                <a:spcPct val="107000"/>
              </a:lnSpc>
              <a:buFont typeface="+mj-lt"/>
              <a:buAutoNum type="arabicParenR"/>
            </a:pPr>
            <a:r>
              <a:rPr lang="ru-RU" sz="1600" u="sng" strike="noStrike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Письменное изложение апелляции</a:t>
            </a:r>
            <a:r>
              <a:rPr lang="ru-RU" sz="1600" u="none" strike="noStrike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свободной форме, включая</a:t>
            </a:r>
            <a:r>
              <a:rPr lang="en-US" sz="1600" u="none" strike="noStrike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u="none" strike="noStrike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название и образовательную организацию команды;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чем заключается ситуация (суть проблемы) и что команда считает неправильным в этой ситуации;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номер поединка, где произошло нарушение и его команды-участники;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действия, которые были предприняты на турнире Главным судьей для решения проблемы;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решение, которое удовлетворит команду в сложившейся ситуации;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контактные данные руководителя и капитана команды (телефон, почта);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l">
              <a:lnSpc>
                <a:spcPct val="107000"/>
              </a:lnSpc>
            </a:pPr>
            <a:r>
              <a:rPr lang="en-US" sz="1600" u="sng" strike="noStrike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ru-RU" sz="1600" u="sng" strike="noStrike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Ссылку на трансляцию турнира</a:t>
            </a: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600" u="sng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трансляции нет, Дирекция запрашивает запись у организатора</a:t>
            </a:r>
            <a:r>
              <a:rPr lang="ru-RU" sz="1600" u="none" strike="noStrike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l">
              <a:lnSpc>
                <a:spcPct val="107000"/>
              </a:lnSpc>
            </a:pPr>
            <a:r>
              <a:rPr lang="en-US" sz="1600" u="sng" strike="noStrike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</a:t>
            </a:r>
            <a:r>
              <a:rPr lang="ru-RU" sz="1600" u="sng" strike="noStrike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Самостоятельную запись фрагмента турнира</a:t>
            </a:r>
            <a:r>
              <a:rPr lang="ru-RU" sz="1600" strike="noStrike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(если есть)</a:t>
            </a:r>
            <a:r>
              <a:rPr lang="ru-RU" sz="1600" u="none" strike="noStrike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l">
              <a:lnSpc>
                <a:spcPct val="107000"/>
              </a:lnSpc>
            </a:pPr>
            <a:endParaRPr lang="ru-RU" sz="16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285750" lvl="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Апелляцию команда отправляет на почту </a:t>
            </a:r>
            <a:r>
              <a:rPr lang="en-US" sz="16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info</a:t>
            </a:r>
            <a:r>
              <a:rPr lang="ru-RU" sz="16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@</a:t>
            </a:r>
            <a:r>
              <a:rPr lang="en-US" sz="1600" u="sng" dirty="0" err="1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fincup</a:t>
            </a:r>
            <a:r>
              <a:rPr lang="ru-RU" sz="16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.</a:t>
            </a:r>
            <a:r>
              <a:rPr lang="en-US" sz="1600" u="sng" dirty="0" err="1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ru</a:t>
            </a:r>
            <a:r>
              <a:rPr lang="ru-RU" sz="16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и </a:t>
            </a:r>
            <a:r>
              <a:rPr lang="ru-RU" sz="16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Вконтакте</a:t>
            </a:r>
            <a:r>
              <a:rPr lang="ru-RU" sz="16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en-US" sz="16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ru-RU" sz="16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en-US" sz="1600" u="sng" dirty="0" err="1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vk</a:t>
            </a:r>
            <a:r>
              <a:rPr lang="ru-RU" sz="16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.</a:t>
            </a:r>
            <a:r>
              <a:rPr lang="en-US" sz="16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com</a:t>
            </a:r>
            <a:r>
              <a:rPr lang="ru-RU" sz="1600" u="sng" dirty="0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en-US" sz="1600" u="sng" dirty="0" err="1">
                <a:solidFill>
                  <a:srgbClr val="0563C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fincup</a:t>
            </a:r>
            <a:r>
              <a:rPr lang="ru-RU" sz="16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не позднее, 2 дней после турнира</a:t>
            </a:r>
          </a:p>
          <a:p>
            <a:pPr marL="285750" lvl="0" indent="-285750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Дирекция рассматривает апелляцию и предоставляет решение в срок не более 10 календарных дней</a:t>
            </a:r>
            <a:endParaRPr lang="ru-RU" sz="16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942AAA0-40DF-46BC-8DEC-58F9F4C42F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0"/>
            <a:ext cx="3560458" cy="75381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7170EB5-81A3-499C-9044-F044167C05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760" y="12683"/>
            <a:ext cx="2450237" cy="72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17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EA761E-DB66-4643-B405-D847A3CDBE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223196" y="-230675"/>
            <a:ext cx="696612" cy="1143003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C48CE05-12C6-412E-B6AC-FEC1F28D6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75702"/>
            <a:ext cx="12192000" cy="63193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4</a:t>
            </a:r>
            <a:r>
              <a:rPr lang="ru-RU" sz="2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.</a:t>
            </a:r>
            <a:r>
              <a:rPr lang="en-US" sz="2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 </a:t>
            </a:r>
            <a:r>
              <a:rPr lang="ru-RU" sz="2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Возможные итоги рассмотрения апелляции в Дирекции ВЧФГ</a:t>
            </a:r>
            <a:endParaRPr lang="en-US" sz="2400" b="1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AF8DAF6C-13EC-4804-8C7F-DAEC03CBF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68" y="1629519"/>
            <a:ext cx="11759952" cy="4993224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4.1. Дирекция рассматривает апелляцию и </a:t>
            </a: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обнаруживает нарушений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4.2. Дирекция рассматривается апелляцию </a:t>
            </a: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обнаруживает нарушение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которое напрямую </a:t>
            </a: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влияет 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то, какая команда становится победителем турнира. Дирекция может изменить итоговые баллы</a:t>
            </a:r>
            <a:r>
              <a:rPr lang="en-US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места.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4.3. Дирекция рассматривает апелляцию </a:t>
            </a: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 обнаруживает нарушение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которое </a:t>
            </a: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существенно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влияет на определение победителя турнира. Дирекция пропускает команду в следующий этап соревнований субфедерального кубка или начисляет дополнительные баллы в рейтинг.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4.3. Дирекция рассматривает апелляцию и </a:t>
            </a:r>
            <a:r>
              <a:rPr lang="ru-RU" sz="18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обнаруживает грубое нарушение 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порядке проведения соревнований.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езультаты турнира аннулируются, организатор получает запрет на проведение официальных кубков ВЧФГ на полгода.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942AAA0-40DF-46BC-8DEC-58F9F4C42F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0"/>
            <a:ext cx="3560458" cy="75381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7170EB5-81A3-499C-9044-F044167C05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760" y="12683"/>
            <a:ext cx="2450237" cy="72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75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5EA761E-DB66-4643-B405-D847A3CDBE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223196" y="-230675"/>
            <a:ext cx="696612" cy="1143003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7C48CE05-12C6-412E-B6AC-FEC1F28D6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75702"/>
            <a:ext cx="12192000" cy="63193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5</a:t>
            </a:r>
            <a:r>
              <a:rPr lang="ru-RU" sz="2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. Обстоятельства, которые </a:t>
            </a:r>
            <a:r>
              <a:rPr lang="ru-RU" sz="2400" b="1" u="sng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не могут быть </a:t>
            </a:r>
            <a:r>
              <a:rPr lang="ru-RU" sz="2400" b="1" dirty="0">
                <a:latin typeface="Helvetica" panose="020B0604020202020204" pitchFamily="34" charset="0"/>
                <a:ea typeface="Tahoma" panose="020B0604030504040204" pitchFamily="34" charset="0"/>
                <a:cs typeface="Helvetica" panose="020B0604020202020204" pitchFamily="34" charset="0"/>
              </a:rPr>
              <a:t>в основе апелляций команд.</a:t>
            </a:r>
            <a:endParaRPr lang="en-US" sz="2400" b="1" dirty="0">
              <a:latin typeface="Helvetica" panose="020B0604020202020204" pitchFamily="34" charset="0"/>
              <a:ea typeface="Tahom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AF8DAF6C-13EC-4804-8C7F-DAEC03CBF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68" y="1757779"/>
            <a:ext cx="11759952" cy="4864963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5.1. Мнение команды о некорректности формулировок в сборнике заданий.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5.2. Состав жюри турнира. </a:t>
            </a: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5.3. Правила и регламент турнира.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942AAA0-40DF-46BC-8DEC-58F9F4C42F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0"/>
            <a:ext cx="3560458" cy="75381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7170EB5-81A3-499C-9044-F044167C05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760" y="12683"/>
            <a:ext cx="2450237" cy="72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595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4841</TotalTime>
  <Words>659</Words>
  <Application>Microsoft Office PowerPoint</Application>
  <PresentationFormat>Широкоэкранный</PresentationFormat>
  <Paragraphs>57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Тема Office</vt:lpstr>
      <vt:lpstr>   Подача апелляций Субфедеральные кубки  III сезон ВЧФГ  </vt:lpstr>
      <vt:lpstr>Подача апелляций</vt:lpstr>
      <vt:lpstr>1. Подача апелляции Главному судье на турнире Субфедерального кубка</vt:lpstr>
      <vt:lpstr>2. Дополнительные комментарии членов жюри</vt:lpstr>
      <vt:lpstr>3. Подача апелляции Дирекции ВЧФГ, случаи</vt:lpstr>
      <vt:lpstr>3. Подача апелляции Дирекции ВЧФГ, отправка</vt:lpstr>
      <vt:lpstr>4. Возможные итоги рассмотрения апелляции в Дирекции ВЧФГ</vt:lpstr>
      <vt:lpstr>5. Обстоятельства, которые не могут быть в основе апелляций команд.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Роман Тимошенко</dc:creator>
  <cp:lastModifiedBy>Демьянов Антон</cp:lastModifiedBy>
  <cp:revision>201</cp:revision>
  <dcterms:created xsi:type="dcterms:W3CDTF">2020-02-14T01:42:02Z</dcterms:created>
  <dcterms:modified xsi:type="dcterms:W3CDTF">2022-01-12T12:25:41Z</dcterms:modified>
</cp:coreProperties>
</file>