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1"/>
  </p:notesMasterIdLst>
  <p:sldIdLst>
    <p:sldId id="256" r:id="rId2"/>
    <p:sldId id="501" r:id="rId3"/>
    <p:sldId id="257" r:id="rId4"/>
    <p:sldId id="488" r:id="rId5"/>
    <p:sldId id="485" r:id="rId6"/>
    <p:sldId id="487" r:id="rId7"/>
    <p:sldId id="486" r:id="rId8"/>
    <p:sldId id="368" r:id="rId9"/>
    <p:sldId id="502" r:id="rId10"/>
    <p:sldId id="489" r:id="rId11"/>
    <p:sldId id="491" r:id="rId12"/>
    <p:sldId id="493" r:id="rId13"/>
    <p:sldId id="490" r:id="rId14"/>
    <p:sldId id="494" r:id="rId15"/>
    <p:sldId id="495" r:id="rId16"/>
    <p:sldId id="497" r:id="rId17"/>
    <p:sldId id="498" r:id="rId18"/>
    <p:sldId id="538" r:id="rId19"/>
    <p:sldId id="528" r:id="rId20"/>
    <p:sldId id="529" r:id="rId21"/>
    <p:sldId id="499" r:id="rId22"/>
    <p:sldId id="539" r:id="rId23"/>
    <p:sldId id="500" r:id="rId24"/>
    <p:sldId id="505" r:id="rId25"/>
    <p:sldId id="504" r:id="rId26"/>
    <p:sldId id="503" r:id="rId27"/>
    <p:sldId id="506" r:id="rId28"/>
    <p:sldId id="496" r:id="rId29"/>
    <p:sldId id="507" r:id="rId30"/>
    <p:sldId id="540" r:id="rId31"/>
    <p:sldId id="525" r:id="rId32"/>
    <p:sldId id="526" r:id="rId33"/>
    <p:sldId id="527" r:id="rId34"/>
    <p:sldId id="508" r:id="rId35"/>
    <p:sldId id="541" r:id="rId36"/>
    <p:sldId id="511" r:id="rId37"/>
    <p:sldId id="513" r:id="rId38"/>
    <p:sldId id="514" r:id="rId39"/>
    <p:sldId id="512" r:id="rId40"/>
    <p:sldId id="515" r:id="rId41"/>
    <p:sldId id="510" r:id="rId42"/>
    <p:sldId id="517" r:id="rId43"/>
    <p:sldId id="519" r:id="rId44"/>
    <p:sldId id="542" r:id="rId45"/>
    <p:sldId id="520" r:id="rId46"/>
    <p:sldId id="521" r:id="rId47"/>
    <p:sldId id="543" r:id="rId48"/>
    <p:sldId id="522" r:id="rId49"/>
    <p:sldId id="516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308" r:id="rId59"/>
    <p:sldId id="36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6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EC9B7-F9B4-47A8-B8D9-CD5A873479D8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1DB35-E534-4177-8803-9EB74C902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5BC-18F3-4509-8494-E2770FDA4B64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275-7B22-4093-B0D5-1F2573D054E2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211B-3165-49CD-BCA1-EF0FD402A7E2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D8F2-EB4B-4226-AA80-FE8DD4D3C9F6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2DAB-4606-4DC1-8FA4-FB9A86C0383C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57C1-494D-44B3-ADD7-17BCBCC83C77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A842-A0B7-484C-8C49-6EAB77C2EEA8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320F-508E-422E-967D-DC87C59220AD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3B65-5309-43BB-985D-039645CDCD48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48C5-D228-444B-B799-4B71950E59E1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3E6-886B-48C6-83E3-649F58E76B84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9DA9D5-BA79-4E14-BC4B-779B37712F87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384" y="1628800"/>
            <a:ext cx="6956967" cy="1628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Инвестиции в системе функциональной финансовой грамотности</a:t>
            </a:r>
            <a:endParaRPr lang="ru-RU" sz="3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824173"/>
            <a:ext cx="6840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Касимова Дилара Фаритовна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Уфа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792" y="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55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56584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подушку безопасности.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Подушка безопасности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запас денег на срочные нужды: потеряли работу, сломалась машина, затопили соседей, сильно заболел зуб и так далее. Что бы ни случилось, всегда должна быть подстраховка.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подушка безопасности равна сумме расходов за полгода. Можно добавить на всякий случай 10–20% сверху.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средства должны быть легкодоступны,  чтобы воспользоваться деньгами, как только они вам понадобятся. И в то же время приносить некоторый доход.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банковский счёт с процентом на остаток или вклад с возможностью получить деньги в любой момент.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256584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сначала нужна подушка безопасности, а потом уже инвестиции? Разве нельзя сразу инвестировать, ведь инвестиции приносят больше дохода, чем процент от банковского вклада?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 накопили 1 млн. рублей и решаете рискнуть и инвестируете свой миллион в ценные бумаги. Поначалу всё прекрасно. Вы видите заметный прирост их стоимости. А затем случается пандемия, рынок проседает, никто в мире не понимает, что будет дальше. На основной работе временное затишье — заказов стало мало, а значит, и доход снизился. 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бы обратиться к подушке безопасности, но её нет — все деньги «заморожены» в подешевевших активах. Неизвестно, когда они снова вырастут в цене и случится ли это вообще. Продав их, вы зафиксируете убытки.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год доказал, что мир быстро меняется, и лучше всего к переменам приспособлен тот, кто готов к кризисам.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случае к кризисам готов тот, у кого есть подушка безопасности — неприкосновенный запас денег на случай потери основного дохода.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Инвестиции всегда связаны с риском потерять деньги.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подушка безопасности, потом — инвестиции.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194" name="AutoShape 2" descr="https://school.moex.com/put-investora/uploads/d41ed6ad6f74bb1f221e941101df6b39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55272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Ставим цели инвестирования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целей: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Уберечь от инфляции $10 000 личного капитала к выходу на пенсию через 20 лет.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четыре года накопить 500 000 рублей на образование ребёнка.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Накопить 4 млн.руб. на квартиру.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Необязательно ставить только одну цель.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может быть несколько: накопить себе на квартиру, обеспечить пенсию, собрать капитал на обучение. И все они могут быть с разным горизонтом инвестирования и в разной валюте.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Инвестиции всегда связаны с риском потерять деньги.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подушка безопасности, потом — инвестиции.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194" name="AutoShape 2" descr="https://school.moex.com/put-investora/uploads/d41ed6ad6f74bb1f221e941101df6b39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 из базовых концепций управления финансами: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прямая зависимость между риском и доходностью.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есть, чем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ниже риск, тем ниже доходность.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Верно и обратное, чем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выше доходность, тем выше риск.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две крайние стратегии поведения инвесторов: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к минимальному риску, при этом доходность минимальна (консервативная);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к максимальной доходности, при этом риск наибольший (агрессивная).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Большинство инвесторов стремится придерживаться рациональной стратегии: приемлемая доходность при приемлемом риске.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Существует несколько основных направлений инвестирования, отличающихся степенью риска и доходностью.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Банковский вклад,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Облигации федерального займа,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Корпоративные облигации,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Акции,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Валюта,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Драгоценный металлы,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Биржевые фонды и </a:t>
            </a:r>
            <a:r>
              <a:rPr lang="sma-SE" sz="2200" dirty="0" smtClean="0">
                <a:latin typeface="Times New Roman" pitchFamily="18" charset="0"/>
                <a:cs typeface="Times New Roman" pitchFamily="18" charset="0"/>
              </a:rPr>
              <a:t>ETF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Производные финансовые инструменты (фьючерсы, опционы, и др.),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Недвижимость,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Биткоин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Банковский вклад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переданные банку под проценты и на условиях возврата, определенных договором банковского вклада.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Банковские вклады подразделяются на два основных вида: вклад до востребования и срочный вклад.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Денежные средства со счетов по вкладам граждан независимо от сроков, на которые они открыты, или иных условий возврата, выдаются по первому требованию вкладчика, но с возможной потерей в процентах.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прочих равных условиях вклады со сложным (капитализированным) процентом выгоднее, так как наращенная сумма выше.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5273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Страхование банковских вкладов -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34184" cy="5051648"/>
          </a:xfrm>
        </p:spPr>
        <p:txBody>
          <a:bodyPr>
            <a:noAutofit/>
          </a:bodyPr>
          <a:lstStyle/>
          <a:p>
            <a:pPr marL="82296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вклады физических лиц в банках подлежат обязательному страхованию в государственной корпорации «Агентство по страхованию вкладов». </a:t>
            </a:r>
          </a:p>
          <a:p>
            <a:pPr marL="82296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Застрахованными являются денежные средства, размещаемые гражданами в банках на территории Российской Федерации на основании договора банковского вклада или договора банковского счёта, включая капитализированные (причисленные) проценты на сумму вклада.</a:t>
            </a:r>
          </a:p>
          <a:p>
            <a:pPr marL="82296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вкладчики банков, входящих в систему страхования вкладов, имеют право получить компенсацию до 1 400 000 рублей (для каждого банка).</a:t>
            </a:r>
          </a:p>
          <a:p>
            <a:pPr marL="82296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zen_doc/3514290/pub_5f93ec29d2b7e41288de9aba_5f93f594a81c50318e8b811d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981575"/>
            <a:ext cx="2838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8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92888" cy="53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43711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 открытых заданий состоит из материалов, которые прошли камерную апробацию в ходе когнитивных лабораторий, а также массовую апробацию в 24 регионах Российской Федерации в 2018/2019 учебном году (задания для 5 и 7 классов) и в рамках дистанционного обучения в Московской области при проведении региональных диагностических работ в 2019/2020 учебном году (задания для 6, 8 и 9 классов).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8064896" cy="57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Российский фондовый рынок становится все более массовым. Это одновременно связано и с общим повышением уровня финансовой грамотности населения, и с тем, что россияне ищут новые источники сохранения и приумножения денег — более выгодные, чем традиционные депозиты.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1.10.2021 г.  Разделение инвесторов на две категории: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неквалифицированные — те, у кого нет специальных знаний о работе на фондовом рынке, но кто хотел бы с его помощью приумножить средства;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квалифицированные — те, кто обладает опытом торговли на бирже, а значит, получит доступ к более рисковым активам.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списка активов, к которым у неквалифицированных инвесторов будет свободный доступ, и тех, для работы с которыми им придется пройти специальное тестирование, т.к. они довольно рисковые.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Облигации федерального займа (ОФЗ)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долговые ценные бумаги, которые выпускает Министерство финансов.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Инвесторы, купившие ОФЗ, регулярно получают купонный доход — процентные выплаты по облигациям. В заранее известную дату Минфин погашает облигации, выплачивая инвесторам номинал облигаций и купон за последний купонный период.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ОФЗ торгуется на бирже, и их можно купить и продать в любой торговый день.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Считаются одним из самых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надежных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финансовых инструментов, поскольку выплаты гарантированы государством. У таких облигаций эффективная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погашению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сопоставима с доходностью вкладов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крупных банках или немного выше. Правда, комиссии брокера и биржи, а также НДФЛ с купонов снизят доходность.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Корпоративные облигации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долговые ценные бумаги, удостоверяющие долг эмитента перед владельцем облигации. Инвесторы приобретают облигации в надежде на получение всех купонов и погашение номинала эмитентом в конце срока обращения облигации.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 предсказуем. 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гарантирован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Главный риск владельца облигации — банкротство эмитента. В этом случае инвестор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рискует не получить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купон, так и номинал.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подстраховать себя, нужно заранее проверять надёжность эмитента. Для этого стоит смотреть кредитные рейтинги специальных рейтинговых агентств.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Доходность по облигациям индикативна. Если доходность очень высокая, это может говорить о высоком риске по бумаге. И наоборот, надёжные эмитенты могут позволить себе выпускать облигации под невысокий процент.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долевые ценные бумаги.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покупаете ценную бумагу компании, которая её выпустила, а взамен получаете долю этого бизнеса.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Заработать на акциях можно двумя способами: на разнице в цене приобретения и продажи и на дивидендах.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Компания никогда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гарантирует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выплату дивидендов.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Дивиденды зависят от финансовых результатов и решения общего собрания акционеров.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акции зависит от множества факторов.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рискованный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инструмент, её цена может упасть до нуля.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«Голубые фишки» — это самые известные, крупные и относительно стабильные компании.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930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марте 2020 года во всём мире почти остановилось авиасообщение. Бизнес авиакомпаний серьёзно пострадал. И уже это повлияло на акционеров — стоимость акций авиакомпаний упала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8136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Валюта / валютный вклад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Валюту можно приобретать для диверсификации своего инвестиционного портфеля.  Получать доход от роста курса валюты и проценты по валютному вкладу. Изменения валюты более предсказуемы, чем колебания курса акций.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 descr="https://goldomania.ru/informer/kurs/kurs_ru_20_y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56084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78092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Драгоценные металлы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Последние пять лет золото не приносило своим инвесторам существенного дохода. Однако, когда процентные ставки стали нулевыми или даже отрицательными по многим активам, золото начало расти. И ещё более бурный рост был в 2020 году — вокруг бушевал кризис, пандемия, и инвесторы искали спасения в «вечных ценностях».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416824" cy="36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долл. за 1 тр. унцию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Инвестирование в золото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покупка физических слитков;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инвестиционные монеты;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обезличенные металлические счета (ОМС);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инвестиции в акции золотодобывающих компаний;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«золотые» фонды, БПИФ и ETF.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338437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покупке золотого слитка к его стоимости будет добавлен НДС в размере 20%. Таким образом, помимо банковской наценки вы гарантированно заплатите еще 20% сверху.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Избежать уплаты НДС можно, только если вы сразу оформите договор хранения золота и оставите его в банковском хранилище. Но за это тоже придется платить. Если слиток приобретается в качестве долгосрочной инвестиции, то за годы хранения в банке может набежать сумма, превышающая доход от вложения (который тоже не гарантирован, ведь золото может упасть в цене).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0202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59228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того, существует большая разница в цене между стоимостью покупки и стоимостью продажи. Она может достигать 30—35% и способна обнулить выгоду инвестора от вложения.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инвестор решит продать слиток менее чем через три года после его покупки, то должен будет заплатить еще и НДФЛ (13%).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688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743399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 в драгоценных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металлах - ОМС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504056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вкладов в драгоценных металлах (до востребования и срочные</a:t>
            </a: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золоте,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серебре, платине,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палладии.</a:t>
            </a: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Доходность по вкладу зависит от изменения рыночных котировок на драгоценный металл, взимаемого банком вознаграждения и процентов по вкладу. Драгоценный металл может как обесцениться, так и вырасти в цене на мировом рынке, поэтому 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вкладам в драгоценных металлах 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гарантирован.</a:t>
            </a:r>
            <a:endParaRPr lang="en-US" alt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внесённые во вклад в драгоценных металлах, учитываются банком на 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обезличенном металлическом счете (ОМС) </a:t>
            </a:r>
            <a:r>
              <a:rPr lang="ru-RU" altLang="ru-RU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граммах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определённого договором драгоценного металла.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743399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Вклад в драгоценных металлах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3960440"/>
          </a:xfrm>
        </p:spPr>
        <p:txBody>
          <a:bodyPr>
            <a:noAutofit/>
          </a:bodyPr>
          <a:lstStyle/>
          <a:p>
            <a:pPr marL="0" lvl="1" indent="45720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 от роста рыночных котировок на драгоценный металл при выдаче денежных средств со вклада менее чем через 3 года после его открытия, уменьшенный на сумму имущественного налогового вычета, облагается НДФЛ (13%).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Исчисляет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уплачивает налог сам клиент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 платится также, если владелец за год продал металла с ОМС на сумму более 250 тысяч рублей. 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Денежные средства на таких вкладах не страхуются в Системе страхования вкладов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743399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Вклад в драгоценных металлах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3960440"/>
          </a:xfrm>
        </p:spPr>
        <p:txBody>
          <a:bodyPr>
            <a:noAutofit/>
          </a:bodyPr>
          <a:lstStyle/>
          <a:p>
            <a:pPr marL="0" lvl="1" indent="45720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снятии вклада в слитках: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придется выкупать золото по рыночной цене, которая может отличаться от стоимости ОМС;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придется уплатить НДС при покупке (+20% к цене);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будет оплатить транспортировку золота до отделения.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alt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Биржевые фонды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варианты диверсифицированных вложений.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ПИФ - это паевой инвестиционный фонд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представляющий собой объединение инвесторов, целью которых является получение прибыли под руководством управляющей компании (УК).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Пай — это условная доля имущества инвестора в портфеле.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Управляющая компания на деньги пайщиков приобретает активы предприятий и ценные бумаги. Если цена активов растет, то увеличивается и стоимость пая, а вместе с ним и доход инвестора. К тому же по облигациям пайщики регулярно получают выплаты (проценты). УК обычно вкладывает средства в различные активы, чтобы минимизировать потери. Если стоимость одних упадет, то убытки в целом будут незначительные.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чём зарабатывает инвестор: на разнице в цене при покупке и продаже пая.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Управляющая компания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гарантирует доход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рынке может произойти всё что угодно. Как и другие инструменты, паи всё время меняются в цене — могут как дорожать, так и дешеветь.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рынок сильно обвалится, то цена пая даже осторожного фонда, покупающего только надёжные облигации, тоже упадёт. Несмотря на диверсификацию активов.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554461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Торгуемые на бирже фонды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exchange-traded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ETF или биржевые паевые инвестиционные фонды — БПИФ)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это работает: управляющая компания создаёт фонд из разных ценных бумаг и продаёт инвестору доли. Принцип работы схож с паевыми инвестиционными фондами.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Но, в отличие от паёв, которые можно купить только напрямую у управляющей компании, ETF/БПИФ покупают на бирже — с помощью брокерского счёта или ИИС.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Порог входа в акции ETF-фондов иногда в тысячи раз меньше, чем порог входа в отдельные инструменты из портфеля фонда. Например, цена одной акции фонда еврооблигаций может составлять около 6000 рублей, а самостоятельное формирование портфеля еврооблигаций — сотни миллионов рублей. Некоторые ETF предоставляют возможности, которые недоступны инвестору с капиталом в несколько сотен тысяч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54461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чём зарабатывает инвестор: на разнице между ценой покупки и продажи пая ETF или БПИФ.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Расходы инвестора на покупку ETF или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БПИФа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комиссия брокеру за сделку. Её размер брокер устанавливает самостоятельно.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Управляющая компания дополнительно взимает плату за управление фондом. Главное преимущество ETF или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БПИФа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— низкие комиссии за управление: около 0,5–1,5% в год.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Также инвестор платит НДФЛ, если, продав пай, сумел заработать.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Риски инвестора: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Отсутствие гарантированного дохода. Даже если в прошлом году цена фонда удвоилась, это не значит, что в этом году произойдёт то же самое. Доходность в прошлом не гарантирует доходность в будущем.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Иногда даже консервативные фонды государственных облигаций могут принести инвесторам потери. Например, когда инвестор хочет срочно забрать деньги сразу после масштабного падения рынка.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2403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Производные финансовые инструменты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(фьючерсы, опционы и др.) – спекулятивные ценные бумаги.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Используются для получения спекулятивного дохода, не предназначены для сбережения и накопления.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рискованные, сложные финансовые инструменты.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подходят для начинающего инвестора.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32403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Инвестиции в недвижимость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вложение средств в жилую и коммерческую недвижимость, строительные объекты, земельные участки с целью получения материальной выгоды при их последующей реализации или сдаче в аренду.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92514" name="Picture 2" descr="https://img.dmclk.ru/blog/61f06966c0d26100248bfb0d-illustration%2001%20688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5184576" cy="327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5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3429000"/>
            <a:ext cx="4371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975" y="188640"/>
            <a:ext cx="2867025" cy="29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32403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Плюсы: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Стабильность. Жилые и коммерческие помещения при правильном подборе пользуются спросом.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Пассивный доход. Сдавать жилье в аренду.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Минимальные риски. Даже в кризис недвижимое имущество реально продать или сдать в аренду.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цены. На недвижимость мало влияет инфляция. Стоимость только увеличивается.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Многовариантность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инвестиций. Есть разные варианты, как получить прибыль: сдавать посуточно или на долгий срок, перепродать, разделить на мелкие сегменты и т.п.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стоимость. На покупку недвижимости нужна внушительная сумма.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Долгая окупаемость. Недвижимое имущество начнёт приносить доход сверх стоимости через 5–10 лет.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Дополнительные расходы. Сюда входят коммунальные услуги, капитальный ремонт, налог на имущество и НДФЛ с доходов по аренде.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Низкая ликвидность. Быстро реализовать жильё или офисное помещение по рыночной цене — сложно, обычно нужно много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разновидность цифровой валюты, учёт внутренних расчётных единиц которой обеспечивает децентрализованная платёжная система (нет внутреннего или внешнего администратора или какого-либо его аналога), работающая в полностью автоматическом режиме.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цифровая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работает исключительно в интернете. Ее относят к новому поколению, поскольку выпуск и курс никто не контролирует, а производство осуществляется на компьютерах пользователей, которые подключились к системе.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объяснить и так: это валюта, которая получается в результате работы компьютерной программы. ПО инсталлировано на множестве пользовательских компьютеров в разных странах, которые с его помощью могут устанавливать соединение между собой. Принцип здесь схож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торрентами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передача данных, как и раздача виртуальных монет, не контролируется и не отслеживается.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всего надо подчеркнуть, что эта валюта не подкреплена золотым резервом или каким-либо материальным выражением, как «традиционные» национальные деньги.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 не менее, ее цена поднимается все выше и выше, продать виртуальные «монеты» можно дорого. Это обусловлено в первую очередь маленьким предложением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поскольку система имеет ограничения при суточной выдаче вознаграждения и запрограммирована на производство всего 21 миллиона монет, пользователи стремятся получить их, пока это возможно.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7677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Второй фактор, который обусловил высокую цену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– это ажиотаж, который поднялся вокруг валюты. Ее покупают известные люди, мировые знаменитости. Некоторые владельцы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стали мультимиллионерами, открыли собственный бизнес или стали масштабно заниматься благотворительностью. Такой пример вдохновляет обычных пользователей, которые стремятся купить хотя бы несколько монет.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одна причина, почему люди все чаще задумываются о покупке виртуальных монет, – это качественно продуманный сетевой маркетинг. С повышением спроса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появились «посредники», которые продают эту валюту за комиссионное вознаграждение. Публикации в сети или печатных изданиях, посвященные повышению спроса, росту цены виртуальных денег, подогревают ажиотаж вокруг этой темы. Таким образом, формируется покупательский спрос.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 января 2021 года вступил в силу Закон от 31.07.2020 № 259-ФЗ «О цифровых финансовых активах, цифровой валюте», в котором не упоминается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дано определение цифровой валюте.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разновидностью цифровой валюты.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допускается совершать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России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РФ признана имуществом, с ней можно производить любые не запрещенные российским законодательством сделки, включая: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покупку;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владение;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продажу;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залог;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майнинг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Запрещен прием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качестве оплаты за реализуемые товары, произведенные работы, предоставленные услуги.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2022 года ЦБ оформил свою позицию по поводу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предложил: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запретить выпуск,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майнинг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обращение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России;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ответственность за 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средства платежа за товары и услуги;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запретить финансовым организациям вкладывать деньги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криптовалюту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связанные с ней финансовые инструменты.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Риски, связанных с распространением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угроза благосостоянию граждан, ведь у них отсутствуют какие-либо гарантии возвратности средств. Риск потери денег здесь гораздо выше, чем при вложениях в другие финансовые активы, — из-за высокой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волатильности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концентрации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руках небольшого числа владельцев.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ЦБ сравнил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финансовой пирамидой, где рост их цены поддерживается спекулятивным спросом со стороны вновь входящих на рынок участников. Кроме того, потерять деньги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крипторынке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легко из-за мошеннических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кибератак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возможности правовой защиты инвесторов сильно ограничены. ЦБ также очень беспокоит, что с появлением инфраструктуры, которая упростит покупку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делать это начнут те, кто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совсем не разбираются и не понимают рисков. Меры, которые предлагает ЦБ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ориентированы как раз на то, чтобы не допустить вложения со стороны массовых инвесторов, существенных вложений, которые могут нести риски финансовой стабильности и требовать потом каких-то мер поддержки и так далее.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381642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Риски, связанных с распространением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рост роли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экономике приведет к снижению эффекта от денежно-кредитной политики ЦБ и к тому, что инфляция всегда будет повышенной. И значит, чтобы сдержать ее, регулятору придется сохранять уровень ключевой ставки тоже повышенным. Это ограничит возможности граждан и бизнеса для кредитования и негативно скажется на развитии экономики;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средств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 акций и других классических инвестиционных инструментов грозит падением фондового рынка, а из депозитов — снижением устойчивости банков;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точки зрения платежного баланса массовая покупка населением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означает отток капитала из страны и ослабление курса рубля;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анонимный характер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позволяет использовать их для проведения платежей в рамках преступной деятельности;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майнинг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помешает достижению целей углеродной нейтральности. Процесс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майнинга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который требует большого количества электроэнергии, только способствует увеличению углеродного следа. Что, естественно, негативно влияет на окружающую среду. Российские энергетики считают, что для улучшения ситуации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майнерами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нужно ввести дифференцированную оплату за электроэнергию в зависимости от потребленного объема.</a:t>
            </a:r>
          </a:p>
          <a:p>
            <a:pPr marL="0" indent="45000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разумного инвестирования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Инвестировать за собственных, а не заемных средств;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подушку финансовой безопасности;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Учитывать риски инвестирования;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Диверсифицировать вложения.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1626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1"/>
            <a:ext cx="536408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01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Учет инфляции при определении доходности. Формула Фишера.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800600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Рассчитаем реальную доходность вкладов за 2021 г.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Инфляция в РФ в декабре 2021 года составила 0,82%, а в целом за 2021 год - 8,39%.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декабре 2020 г. открыт вклад на 1 год под 4,5%.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Реальная % ставка = ((1+0,045)/(1+0,084)-1)*100% =(-)3,6%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2728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800600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вклады в КПК это не то же самое, что банковские вклады?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Кредитный потребительский кооператив (КПК) – добровольное объединение физических или юридических лиц на основе членства и по территориальному, профессиональному или иному принципу в целях удовлетворения финансовых потребностей членов кредитного кооператива – пайщиков.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Кредитный кооператив – некоммерческая организация. Его деятельность регулируется федеральным законом от 18 июля 2009 года № 190-ФЗ «О кредитной кооперации».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688"/>
            <a:ext cx="86423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80060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не стать жертвой мошенников, лучше заранее проверить, действительно ли перед вами КПК.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название.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Юридическая форма такой организации должна быть только «Кредитный потребительский кооператив» или «Сельскохозяйственный кредитный потребительский кооператив». КПК не может быть ООО, ПАО или тем более ИП.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Юридическая форма может быть сокращена до аббревиатуры — КПК или СКПК. В Центробанке советуют посмотреть, как расшифровывается сокращение: КПК может оказаться «кредитным производственным кооперативом», а СКПК — «сельскохозяйственным кредитным производственным кооперативом». Проверить юридическую форму организации можно в Едином </a:t>
            </a:r>
            <a:r>
              <a:rPr lang="ru-RU" alt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госреестре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юридических лиц.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кооператив в реестре Центробанка.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Центробанк ведет государственный реестр всех легально работающих кредитных потребительских кооперативов. ОГРН, ИНН, юридический адрес и другие реквизиты в документах организации должны совпадать с данными, которые указаны в реестре.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480060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членство в СРО.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кооператив обязан состоять в </a:t>
            </a:r>
            <a:r>
              <a:rPr lang="ru-RU" alt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саморегулируемой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организации. Нужно уточнить, в какой СРО состоит КПК, а после проверить, есть ли она в реестре </a:t>
            </a:r>
            <a:r>
              <a:rPr lang="ru-RU" alt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саморегулируемых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организаций Центробанка.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Уточнить доходность вложений.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максимальный размер платы за использование кредитным кооперативом привлеченных денежных средств пайщика, не может превышать значение 2 (двух) ключевых ставок, установленное Банком России на дату заключения договора передачи личных сбережений.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кооператив обещает больше, это нарушение требований регулятора.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Обратите внимание, предлагает ли кооператив какие-то </a:t>
            </a: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бонусы или повышенную доходность за новых вкладчиков.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может быть признак пирамиды, когда участники получают прибыль только за счет новых клиентов. 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десятая финансовая пирамида, которую Центробанк выявил в 2019 году, маскировалась под КПК. 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480060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Кооперативы не участвуют в системе страхования вкладов АСВ.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 каждый КПК обязан состоять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саморегулируемой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организации — СРО — и отчислять туда взносы — 0,2% от среднегодовых активов. Из этих денег формируют компенсационный фонд на случай банкротства.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кооперативы страхуют вложения пайщиков в обычных страховых компаниях.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 ни СРО, ни страховка не гарантируют пайщикам стопроцентного возмещения вложений.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Благодарю за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внимание!</a:t>
            </a: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ctr">
              <a:spcBef>
                <a:spcPct val="0"/>
              </a:spcBef>
              <a:buNone/>
            </a:pPr>
            <a:endParaRPr lang="ru-RU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38912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803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5258172" cy="31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5728320" cy="35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Инвестиции – это долгосрочные вложения капитала с целью получения прибыли.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инвестируют, чтобы сохранить и приумножить капитал.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Инвестируя свои сбережения, вы сохраняете покупательную способность денег, которая быстро тает из-за инфляции при обычном накоплении.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3891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Инвестировать нужно только на свои деньги.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Погасить кредиты, проценты по которым съедают доход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Допустим, у вас есть кредиты, которые съедают более 30% ежемесячного дохода. Тогда сначала лучше погасить большую часть кредита, а затем приступать к инвестированию.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Иначе это невыгодная сделка. Доход от инвестирования вряд ли перекроет проценты, которые вы отдаёте банку.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2672</TotalTime>
  <Words>3796</Words>
  <Application>Microsoft Office PowerPoint</Application>
  <PresentationFormat>Экран (4:3)</PresentationFormat>
  <Paragraphs>303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Инвестиции в системе функциональной финансовой грамотности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Страхование банковских вкладов -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Вклад в драгоценных металлах - ОМС</vt:lpstr>
      <vt:lpstr>Вклад в драгоценных металлах</vt:lpstr>
      <vt:lpstr>Вклад в драгоценных металлах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Учет инфляции при определении доходности. Формула Фишера.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Банковские вклады</dc:title>
  <dc:creator>User</dc:creator>
  <cp:lastModifiedBy>KTS-Family</cp:lastModifiedBy>
  <cp:revision>440</cp:revision>
  <dcterms:created xsi:type="dcterms:W3CDTF">2020-06-21T18:13:04Z</dcterms:created>
  <dcterms:modified xsi:type="dcterms:W3CDTF">2022-02-08T13:43:52Z</dcterms:modified>
</cp:coreProperties>
</file>